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300" r:id="rId2"/>
    <p:sldId id="272" r:id="rId3"/>
    <p:sldId id="291" r:id="rId4"/>
    <p:sldId id="294" r:id="rId5"/>
    <p:sldId id="273" r:id="rId6"/>
    <p:sldId id="298" r:id="rId7"/>
    <p:sldId id="277" r:id="rId8"/>
    <p:sldId id="290" r:id="rId9"/>
    <p:sldId id="281" r:id="rId10"/>
    <p:sldId id="299" r:id="rId11"/>
    <p:sldId id="269" r:id="rId12"/>
  </p:sldIdLst>
  <p:sldSz cx="9144000" cy="6858000" type="screen4x3"/>
  <p:notesSz cx="6865938" cy="999807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Franklin Gothic Book"/>
        <a:ea typeface="Franklin Gothic Book"/>
        <a:cs typeface="Franklin Gothic Book"/>
        <a:sym typeface="Franklin Gothic Book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D6D7"/>
          </a:solidFill>
        </a:fill>
      </a:tcStyle>
    </a:wholeTbl>
    <a:band2H>
      <a:tcTxStyle/>
      <a:tcStyle>
        <a:tcBdr/>
        <a:fill>
          <a:solidFill>
            <a:srgbClr val="EBECEC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1"/>
          </a:solidFill>
        </a:fill>
      </a:tcStyle>
    </a:wholeTbl>
    <a:band2H>
      <a:tcTxStyle/>
      <a:tcStyle>
        <a:tcBdr/>
        <a:fill>
          <a:solidFill>
            <a:srgbClr val="E6F0F8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4DC"/>
          </a:solidFill>
        </a:fill>
      </a:tcStyle>
    </a:wholeTbl>
    <a:band2H>
      <a:tcTxStyle/>
      <a:tcStyle>
        <a:tcBdr/>
        <a:fill>
          <a:solidFill>
            <a:srgbClr val="E8EAEE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Franklin Gothic Book"/>
          <a:ea typeface="Franklin Gothic Book"/>
          <a:cs typeface="Franklin Gothic Book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Franklin Gothic Book"/>
          <a:ea typeface="Franklin Gothic Book"/>
          <a:cs typeface="Franklin Gothic Book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3293831\Desktop\New%20Microsoft%20Office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0750741964007655E-2"/>
          <c:y val="3.6249746283490578E-2"/>
          <c:w val="0.92124961628958779"/>
          <c:h val="0.810293103810297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Feb'14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7630730594801157E-2"/>
                  <c:y val="9.4469530345303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1138371387869362E-2"/>
                  <c:y val="-1.8035300499754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753820396534104E-2"/>
                  <c:y val="2.57647149996490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6161503045234393E-2"/>
                  <c:y val="9.44695303453038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Sheet1!$B$2:$G$2</c:f>
              <c:strCache>
                <c:ptCount val="6"/>
                <c:pt idx="0">
                  <c:v>Non-Food Credit</c:v>
                </c:pt>
                <c:pt idx="1">
                  <c:v>MSME</c:v>
                </c:pt>
                <c:pt idx="2">
                  <c:v>Large Industry</c:v>
                </c:pt>
                <c:pt idx="3">
                  <c:v>Services</c:v>
                </c:pt>
                <c:pt idx="4">
                  <c:v>Personal Loans</c:v>
                </c:pt>
                <c:pt idx="5">
                  <c:v>Export Credit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53.86</c:v>
                </c:pt>
                <c:pt idx="1">
                  <c:v>4.63</c:v>
                </c:pt>
                <c:pt idx="2">
                  <c:v>19.97</c:v>
                </c:pt>
                <c:pt idx="3">
                  <c:v>12.91</c:v>
                </c:pt>
                <c:pt idx="4">
                  <c:v>9.8699999999999992</c:v>
                </c:pt>
                <c:pt idx="5">
                  <c:v>0.43</c:v>
                </c:pt>
              </c:numCache>
            </c:numRef>
          </c:val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Feb'15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0284708534175967E-2"/>
                  <c:y val="-1.5458828999789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469227549566763E-3"/>
                  <c:y val="-2.0611771999719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69227549566763E-3"/>
                  <c:y val="-3.3494129499543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7.72941449989470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Sheet1!$B$2:$G$2</c:f>
              <c:strCache>
                <c:ptCount val="6"/>
                <c:pt idx="0">
                  <c:v>Non-Food Credit</c:v>
                </c:pt>
                <c:pt idx="1">
                  <c:v>MSME</c:v>
                </c:pt>
                <c:pt idx="2">
                  <c:v>Large Industry</c:v>
                </c:pt>
                <c:pt idx="3">
                  <c:v>Services</c:v>
                </c:pt>
                <c:pt idx="4">
                  <c:v>Personal Loans</c:v>
                </c:pt>
                <c:pt idx="5">
                  <c:v>Export Credit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58.91</c:v>
                </c:pt>
                <c:pt idx="1">
                  <c:v>4.9800000000000004</c:v>
                </c:pt>
                <c:pt idx="2">
                  <c:v>21.07</c:v>
                </c:pt>
                <c:pt idx="3">
                  <c:v>13.77</c:v>
                </c:pt>
                <c:pt idx="4">
                  <c:v>11.53</c:v>
                </c:pt>
                <c:pt idx="5">
                  <c:v>0.4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Feb'16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61615030452343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038413243501444E-2"/>
                  <c:y val="-1.2882357499824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6446095892201732E-2"/>
                  <c:y val="-2.0611771999719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3507640793068101E-2"/>
                  <c:y val="-2.06117719997192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5.876910198267052E-3"/>
                  <c:y val="5.1529429999298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Sheet1!$B$2:$G$2</c:f>
              <c:strCache>
                <c:ptCount val="6"/>
                <c:pt idx="0">
                  <c:v>Non-Food Credit</c:v>
                </c:pt>
                <c:pt idx="1">
                  <c:v>MSME</c:v>
                </c:pt>
                <c:pt idx="2">
                  <c:v>Large Industry</c:v>
                </c:pt>
                <c:pt idx="3">
                  <c:v>Services</c:v>
                </c:pt>
                <c:pt idx="4">
                  <c:v>Personal Loans</c:v>
                </c:pt>
                <c:pt idx="5">
                  <c:v>Export Credit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  <c:pt idx="0">
                  <c:v>64.73</c:v>
                </c:pt>
                <c:pt idx="1">
                  <c:v>4.9000000000000004</c:v>
                </c:pt>
                <c:pt idx="2">
                  <c:v>22.55</c:v>
                </c:pt>
                <c:pt idx="3">
                  <c:v>14.97</c:v>
                </c:pt>
                <c:pt idx="4">
                  <c:v>13.74</c:v>
                </c:pt>
                <c:pt idx="5">
                  <c:v>0.37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859712"/>
        <c:axId val="25625728"/>
        <c:axId val="0"/>
      </c:bar3DChart>
      <c:catAx>
        <c:axId val="218597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5625728"/>
        <c:crosses val="autoZero"/>
        <c:auto val="1"/>
        <c:lblAlgn val="ctr"/>
        <c:lblOffset val="100"/>
        <c:noMultiLvlLbl val="0"/>
      </c:catAx>
      <c:valAx>
        <c:axId val="25625728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18597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1247612505231953"/>
          <c:y val="4.3801638473576564E-2"/>
          <c:w val="0.43834288254115744"/>
          <c:h val="0.33663565784316468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0.10619</cdr:x>
      <cdr:y>0.125</cdr:y>
    </cdr:from>
    <cdr:to>
      <cdr:x>0.15044</cdr:x>
      <cdr:y>0.17188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57256" y="571504"/>
          <a:ext cx="357190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0.12397</cdr:x>
      <cdr:y>0.31884</cdr:y>
    </cdr:from>
    <cdr:to>
      <cdr:x>0.18182</cdr:x>
      <cdr:y>0.36232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71570" y="1571636"/>
          <a:ext cx="500066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9.38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0.16529</cdr:x>
      <cdr:y>0.17391</cdr:y>
    </cdr:from>
    <cdr:to>
      <cdr:x>0.22314</cdr:x>
      <cdr:y>0.23188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428760" y="857256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9.88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0.41322</cdr:x>
      <cdr:y>0.68116</cdr:y>
    </cdr:from>
    <cdr:to>
      <cdr:x>0.47107</cdr:x>
      <cdr:y>0.72464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571900" y="3357586"/>
          <a:ext cx="500066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5.51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0.46281</cdr:x>
      <cdr:y>0.57971</cdr:y>
    </cdr:from>
    <cdr:to>
      <cdr:x>0.52893</cdr:x>
      <cdr:y>0.63768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000528" y="2857520"/>
          <a:ext cx="57150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7.02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0.55372</cdr:x>
      <cdr:y>0.73913</cdr:y>
    </cdr:from>
    <cdr:to>
      <cdr:x>0.61157</cdr:x>
      <cdr:y>0.7971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786346" y="3643338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6.66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0.61157</cdr:x>
      <cdr:y>0.65217</cdr:y>
    </cdr:from>
    <cdr:to>
      <cdr:x>0.66942</cdr:x>
      <cdr:y>0.71014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286412" y="3214710"/>
          <a:ext cx="50006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8.71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0.70248</cdr:x>
      <cdr:y>0.75362</cdr:y>
    </cdr:from>
    <cdr:to>
      <cdr:x>0.77686</cdr:x>
      <cdr:y>0.81159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6072230" y="3714776"/>
          <a:ext cx="642942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b="1" dirty="0" smtClean="0"/>
            <a:t>16.82</a:t>
          </a:r>
          <a:endParaRPr lang="en-IN" b="1" dirty="0"/>
        </a:p>
      </cdr:txBody>
    </cdr:sp>
  </cdr:relSizeAnchor>
  <cdr:relSizeAnchor xmlns:cdr="http://schemas.openxmlformats.org/drawingml/2006/chartDrawing">
    <cdr:from>
      <cdr:x>0.75207</cdr:x>
      <cdr:y>0.66667</cdr:y>
    </cdr:from>
    <cdr:to>
      <cdr:x>0.81818</cdr:x>
      <cdr:y>0.72464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500858" y="3286148"/>
          <a:ext cx="57150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US" sz="1200" b="1" dirty="0" smtClean="0"/>
            <a:t>19.17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0.32231</cdr:x>
      <cdr:y>0.69565</cdr:y>
    </cdr:from>
    <cdr:to>
      <cdr:x>0.3719</cdr:x>
      <cdr:y>0.75362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786082" y="3429024"/>
          <a:ext cx="42862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0.1157</cdr:x>
      <cdr:y>0.37681</cdr:y>
    </cdr:from>
    <cdr:to>
      <cdr:x>0.14876</cdr:x>
      <cdr:y>0.44928</cdr:y>
    </cdr:to>
    <cdr:sp macro="" textlink="">
      <cdr:nvSpPr>
        <cdr:cNvPr id="14" name="Straight Arrow Connector 13"/>
        <cdr:cNvSpPr/>
      </cdr:nvSpPr>
      <cdr:spPr>
        <a:xfrm xmlns:a="http://schemas.openxmlformats.org/drawingml/2006/main" flipV="1">
          <a:off x="1000132" y="1857388"/>
          <a:ext cx="285752" cy="35719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0.15702</cdr:x>
      <cdr:y>0.23188</cdr:y>
    </cdr:from>
    <cdr:to>
      <cdr:x>0.19835</cdr:x>
      <cdr:y>0.33333</cdr:y>
    </cdr:to>
    <cdr:sp macro="" textlink="">
      <cdr:nvSpPr>
        <cdr:cNvPr id="16" name="Straight Arrow Connector 15"/>
        <cdr:cNvSpPr/>
      </cdr:nvSpPr>
      <cdr:spPr>
        <a:xfrm xmlns:a="http://schemas.openxmlformats.org/drawingml/2006/main" rot="5400000" flipH="1" flipV="1">
          <a:off x="1285885" y="1214445"/>
          <a:ext cx="500066" cy="357191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0.2562</cdr:x>
      <cdr:y>0.7971</cdr:y>
    </cdr:from>
    <cdr:to>
      <cdr:x>0.28926</cdr:x>
      <cdr:y>0.82609</cdr:y>
    </cdr:to>
    <cdr:sp macro="" textlink="">
      <cdr:nvSpPr>
        <cdr:cNvPr id="18" name="Straight Arrow Connector 17"/>
        <cdr:cNvSpPr/>
      </cdr:nvSpPr>
      <cdr:spPr>
        <a:xfrm xmlns:a="http://schemas.openxmlformats.org/drawingml/2006/main" flipV="1">
          <a:off x="2214578" y="3929090"/>
          <a:ext cx="285752" cy="14287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0.39669</cdr:x>
      <cdr:y>0.72464</cdr:y>
    </cdr:from>
    <cdr:to>
      <cdr:x>0.42975</cdr:x>
      <cdr:y>0.78261</cdr:y>
    </cdr:to>
    <cdr:sp macro="" textlink="">
      <cdr:nvSpPr>
        <cdr:cNvPr id="24" name="Straight Arrow Connector 23"/>
        <cdr:cNvSpPr/>
      </cdr:nvSpPr>
      <cdr:spPr>
        <a:xfrm xmlns:a="http://schemas.openxmlformats.org/drawingml/2006/main" flipV="1">
          <a:off x="3429024" y="3571900"/>
          <a:ext cx="285752" cy="28575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0.44628</cdr:x>
      <cdr:y>0.62319</cdr:y>
    </cdr:from>
    <cdr:to>
      <cdr:x>0.47934</cdr:x>
      <cdr:y>0.68116</cdr:y>
    </cdr:to>
    <cdr:sp macro="" textlink="">
      <cdr:nvSpPr>
        <cdr:cNvPr id="26" name="Straight Arrow Connector 25"/>
        <cdr:cNvSpPr/>
      </cdr:nvSpPr>
      <cdr:spPr>
        <a:xfrm xmlns:a="http://schemas.openxmlformats.org/drawingml/2006/main" rot="5400000" flipH="1" flipV="1">
          <a:off x="3857652" y="3071834"/>
          <a:ext cx="285752" cy="28575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0.54545</cdr:x>
      <cdr:y>0.76812</cdr:y>
    </cdr:from>
    <cdr:to>
      <cdr:x>0.57025</cdr:x>
      <cdr:y>0.7971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4714908" y="3786214"/>
          <a:ext cx="214314" cy="1428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0.53719</cdr:x>
      <cdr:y>0.76812</cdr:y>
    </cdr:from>
    <cdr:to>
      <cdr:x>0.56198</cdr:x>
      <cdr:y>0.81159</cdr:y>
    </cdr:to>
    <cdr:sp macro="" textlink="">
      <cdr:nvSpPr>
        <cdr:cNvPr id="29" name="Straight Arrow Connector 28"/>
        <cdr:cNvSpPr/>
      </cdr:nvSpPr>
      <cdr:spPr>
        <a:xfrm xmlns:a="http://schemas.openxmlformats.org/drawingml/2006/main" flipV="1">
          <a:off x="4643470" y="3786214"/>
          <a:ext cx="214314" cy="214314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0.58678</cdr:x>
      <cdr:y>0.69565</cdr:y>
    </cdr:from>
    <cdr:to>
      <cdr:x>0.61983</cdr:x>
      <cdr:y>0.75362</cdr:y>
    </cdr:to>
    <cdr:sp macro="" textlink="">
      <cdr:nvSpPr>
        <cdr:cNvPr id="31" name="Straight Arrow Connector 30"/>
        <cdr:cNvSpPr/>
      </cdr:nvSpPr>
      <cdr:spPr>
        <a:xfrm xmlns:a="http://schemas.openxmlformats.org/drawingml/2006/main" rot="5400000" flipH="1" flipV="1">
          <a:off x="5072098" y="3429024"/>
          <a:ext cx="285752" cy="28575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0.68595</cdr:x>
      <cdr:y>0.7971</cdr:y>
    </cdr:from>
    <cdr:to>
      <cdr:x>0.71901</cdr:x>
      <cdr:y>0.82609</cdr:y>
    </cdr:to>
    <cdr:sp macro="" textlink="">
      <cdr:nvSpPr>
        <cdr:cNvPr id="33" name="Straight Arrow Connector 32"/>
        <cdr:cNvSpPr/>
      </cdr:nvSpPr>
      <cdr:spPr>
        <a:xfrm xmlns:a="http://schemas.openxmlformats.org/drawingml/2006/main" flipV="1">
          <a:off x="5929354" y="3929090"/>
          <a:ext cx="285752" cy="142876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0.73554</cdr:x>
      <cdr:y>0.71014</cdr:y>
    </cdr:from>
    <cdr:to>
      <cdr:x>0.7686</cdr:x>
      <cdr:y>0.76812</cdr:y>
    </cdr:to>
    <cdr:sp macro="" textlink="">
      <cdr:nvSpPr>
        <cdr:cNvPr id="35" name="Straight Arrow Connector 34"/>
        <cdr:cNvSpPr/>
      </cdr:nvSpPr>
      <cdr:spPr>
        <a:xfrm xmlns:a="http://schemas.openxmlformats.org/drawingml/2006/main" rot="5400000" flipH="1" flipV="1">
          <a:off x="6357982" y="3500462"/>
          <a:ext cx="285752" cy="285752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/>
          </p:nvPr>
        </p:nvSpPr>
        <p:spPr>
          <a:xfrm>
            <a:off x="933450" y="749300"/>
            <a:ext cx="4999038" cy="3749675"/>
          </a:xfrm>
          <a:prstGeom prst="rect">
            <a:avLst/>
          </a:prstGeom>
        </p:spPr>
        <p:txBody>
          <a:bodyPr lIns="96359" tIns="48180" rIns="96359" bIns="48180"/>
          <a:lstStyle/>
          <a:p>
            <a:endParaRPr/>
          </a:p>
        </p:txBody>
      </p:sp>
      <p:sp>
        <p:nvSpPr>
          <p:cNvPr id="120" name="Shape 120"/>
          <p:cNvSpPr>
            <a:spLocks noGrp="1"/>
          </p:cNvSpPr>
          <p:nvPr>
            <p:ph type="body" sz="quarter" idx="1"/>
          </p:nvPr>
        </p:nvSpPr>
        <p:spPr>
          <a:xfrm>
            <a:off x="915459" y="4749086"/>
            <a:ext cx="5035021" cy="4499134"/>
          </a:xfrm>
          <a:prstGeom prst="rect">
            <a:avLst/>
          </a:prstGeom>
        </p:spPr>
        <p:txBody>
          <a:bodyPr lIns="96359" tIns="48180" rIns="96359" bIns="4818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863098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4/18/2016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CDF6120-F1F0-4C60-9FE9-39AC71A9C79D}" type="datetimeFigureOut">
              <a:rPr lang="en-US" smtClean="0"/>
              <a:pPr/>
              <a:t>4/18/2016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4/18/2016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643998" cy="990600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Trend in Credit Growth in last 3 years</a:t>
            </a:r>
            <a:endParaRPr lang="en-IN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17070" cy="4495800"/>
          </a:xfrm>
        </p:spPr>
        <p:txBody>
          <a:bodyPr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2300" dirty="0"/>
          </a:p>
          <a:p>
            <a:pPr marL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23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500958" y="857232"/>
            <a:ext cx="1462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Rs. Lac Cr</a:t>
            </a:r>
            <a:endParaRPr lang="en-IN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285720" y="1571612"/>
          <a:ext cx="864399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71736" y="5286388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7.56</a:t>
            </a:r>
            <a:endParaRPr lang="en-IN" sz="1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28926" y="5429264"/>
            <a:ext cx="5000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-1.9</a:t>
            </a:r>
            <a:endParaRPr lang="en-IN" sz="1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786182" y="3071811"/>
            <a:ext cx="1428760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Growth %:  </a:t>
            </a:r>
            <a:endParaRPr lang="en-IN" sz="1400" b="1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4822033" y="3107529"/>
            <a:ext cx="285752" cy="21431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8596" y="6357958"/>
            <a:ext cx="83582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Source: RBI-Deployment  of Gross Bank Credit by Major Sectors</a:t>
            </a:r>
            <a:endParaRPr lang="en-IN" sz="1200" b="1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needed 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Rehabilitation fund for sick but viable units </a:t>
            </a:r>
          </a:p>
          <a:p>
            <a:r>
              <a:rPr lang="en-GB" dirty="0" smtClean="0"/>
              <a:t>Relook needed for asset classification Of SMEs</a:t>
            </a:r>
          </a:p>
          <a:p>
            <a:r>
              <a:rPr lang="en-GB" dirty="0" smtClean="0"/>
              <a:t>Stricter penalties for delayed payments to SME by Govt Depts and Corporates</a:t>
            </a:r>
          </a:p>
          <a:p>
            <a:r>
              <a:rPr lang="en-GB" dirty="0" smtClean="0"/>
              <a:t>Popularise schemes of Ministry of MSME.</a:t>
            </a:r>
          </a:p>
          <a:p>
            <a:r>
              <a:rPr lang="en-GB" dirty="0" smtClean="0"/>
              <a:t>Investment in technology and people by the banks.</a:t>
            </a:r>
          </a:p>
          <a:p>
            <a:r>
              <a:rPr lang="en-GB" dirty="0" smtClean="0"/>
              <a:t> Securitisation market needs to be given a boost</a:t>
            </a:r>
          </a:p>
          <a:p>
            <a:r>
              <a:rPr lang="en-GB" dirty="0" smtClean="0"/>
              <a:t> Faster resolution </a:t>
            </a:r>
            <a:r>
              <a:rPr lang="en-GB" smtClean="0"/>
              <a:t>of Stressed Assets</a:t>
            </a:r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247514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4724400"/>
          </a:xfrm>
          <a:prstGeom prst="rect">
            <a:avLst/>
          </a:prstGeom>
        </p:spPr>
        <p:txBody>
          <a:bodyPr/>
          <a:lstStyle>
            <a:lvl1pPr>
              <a:defRPr sz="8800"/>
            </a:lvl1pPr>
          </a:lstStyle>
          <a:p>
            <a:r>
              <a:rPr b="1"/>
              <a:t>Thank you</a:t>
            </a:r>
          </a:p>
        </p:txBody>
      </p:sp>
      <p:sp>
        <p:nvSpPr>
          <p:cNvPr id="174" name="Shape 174"/>
          <p:cNvSpPr>
            <a:spLocks noGrp="1"/>
          </p:cNvSpPr>
          <p:nvPr>
            <p:ph type="sldNum" sz="quarter" idx="12"/>
          </p:nvPr>
        </p:nvSpPr>
        <p:spPr>
          <a:xfrm>
            <a:off x="8474689" y="6292157"/>
            <a:ext cx="355618" cy="26024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>
            <a:normAutofit fontScale="85000" lnSpcReduction="10000"/>
          </a:bodyPr>
          <a:lstStyle/>
          <a:p>
            <a:fld id="{86CB4B4D-7CA3-9044-876B-883B54F8677D}" type="slidenum">
              <a:rPr/>
              <a:pPr/>
              <a:t>11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How technology is changing </a:t>
            </a:r>
            <a:r>
              <a:rPr lang="en-GB" b="1" smtClean="0"/>
              <a:t>SME financing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741512"/>
            <a:ext cx="8153400" cy="4495800"/>
          </a:xfrm>
        </p:spPr>
        <p:txBody>
          <a:bodyPr>
            <a:noAutofit/>
          </a:bodyPr>
          <a:lstStyle/>
          <a:p>
            <a:pPr algn="just"/>
            <a:r>
              <a:rPr lang="en-GB" sz="2000" dirty="0" smtClean="0"/>
              <a:t>Technology playing critical role in entire loan lifecycle viz. origination, lead management, appraisal and sanction, EWS, supervision and monitoring</a:t>
            </a:r>
            <a:endParaRPr lang="en-US" sz="2000" dirty="0" smtClean="0"/>
          </a:p>
          <a:p>
            <a:pPr algn="just"/>
            <a:r>
              <a:rPr lang="en-GB" sz="2000" dirty="0" smtClean="0"/>
              <a:t>Supply chain financing EDFS, EVFS enabled by technology. </a:t>
            </a:r>
            <a:endParaRPr lang="en-US" sz="2000" dirty="0" smtClean="0"/>
          </a:p>
          <a:p>
            <a:pPr algn="just"/>
            <a:r>
              <a:rPr lang="en-GB" sz="2000" dirty="0" smtClean="0"/>
              <a:t>E commerce end to end credit process digitalised, decision within a few minutes</a:t>
            </a:r>
          </a:p>
          <a:p>
            <a:pPr algn="just"/>
            <a:r>
              <a:rPr lang="en-GB" sz="2000" dirty="0" smtClean="0"/>
              <a:t>Asset based lending becoming very popular</a:t>
            </a:r>
          </a:p>
          <a:p>
            <a:pPr algn="just"/>
            <a:r>
              <a:rPr lang="en-GB" sz="2000" dirty="0" smtClean="0"/>
              <a:t>Shift away from PBS to cash flow based financing. Technology to play critical role in verification of cash flows</a:t>
            </a:r>
          </a:p>
          <a:p>
            <a:pPr algn="just"/>
            <a:r>
              <a:rPr lang="en-GB" sz="2000" dirty="0" smtClean="0"/>
              <a:t>Score cards based on data analytics and consumer behaviour for small value loans</a:t>
            </a:r>
          </a:p>
          <a:p>
            <a:pPr algn="just"/>
            <a:r>
              <a:rPr lang="en-GB" sz="2000" dirty="0" smtClean="0"/>
              <a:t>Franchise financing emerging opportunity</a:t>
            </a:r>
          </a:p>
          <a:p>
            <a:pPr marL="365760" lvl="1" indent="0" algn="just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How technology is changing SME financing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State of the art early warning systems</a:t>
            </a:r>
          </a:p>
          <a:p>
            <a:endParaRPr lang="en-GB" dirty="0" smtClean="0"/>
          </a:p>
          <a:p>
            <a:r>
              <a:rPr lang="en-GB" dirty="0" smtClean="0"/>
              <a:t>Digitalisation of inspection process.</a:t>
            </a:r>
          </a:p>
          <a:p>
            <a:endParaRPr lang="en-GB" dirty="0" smtClean="0"/>
          </a:p>
          <a:p>
            <a:r>
              <a:rPr lang="en-GB" dirty="0" smtClean="0"/>
              <a:t>Emergence of direct lending platforms</a:t>
            </a:r>
          </a:p>
        </p:txBody>
      </p:sp>
    </p:spTree>
    <p:extLst>
      <p:ext uri="{BB962C8B-B14F-4D97-AF65-F5344CB8AC3E}">
        <p14:creationId xmlns:p14="http://schemas.microsoft.com/office/powerpoint/2010/main" val="5470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6328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Sc</a:t>
            </a:r>
            <a:r>
              <a:rPr lang="en-GB" b="1" dirty="0" err="1" smtClean="0"/>
              <a:t>oring</a:t>
            </a:r>
            <a:r>
              <a:rPr lang="en-GB" b="1" dirty="0" smtClean="0"/>
              <a:t> models in SME lending</a:t>
            </a:r>
          </a:p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352928" cy="4781128"/>
          </a:xfrm>
        </p:spPr>
        <p:txBody>
          <a:bodyPr>
            <a:normAutofit fontScale="92500" lnSpcReduction="10000"/>
          </a:bodyPr>
          <a:lstStyle/>
          <a:p>
            <a:pPr lvl="1" algn="just"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v"/>
            </a:pPr>
            <a:r>
              <a:rPr lang="en-IN" sz="2400" dirty="0" smtClean="0"/>
              <a:t>SME Credit Card to provide loans for micro enterprises up to Rs. 1 million, to meet any kind of credit requirement including purchase of shop or furniture based on </a:t>
            </a:r>
            <a:r>
              <a:rPr lang="en-IN" sz="2400" b="1" dirty="0" err="1" smtClean="0"/>
              <a:t>behavioral</a:t>
            </a:r>
            <a:r>
              <a:rPr lang="en-IN" sz="2400" b="1" dirty="0" smtClean="0"/>
              <a:t> Scores</a:t>
            </a:r>
          </a:p>
          <a:p>
            <a:pPr lvl="1" algn="just"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v"/>
            </a:pPr>
            <a:r>
              <a:rPr lang="en-IN" sz="2400" dirty="0" smtClean="0"/>
              <a:t>SME Smart Score based on </a:t>
            </a:r>
            <a:r>
              <a:rPr lang="en-IN" sz="2400" b="1" dirty="0" smtClean="0"/>
              <a:t>financial Scores</a:t>
            </a:r>
          </a:p>
          <a:p>
            <a:pPr lvl="1" algn="just"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v"/>
            </a:pPr>
            <a:r>
              <a:rPr lang="en-IN" sz="2400" dirty="0" smtClean="0"/>
              <a:t>Cluster Specific Package</a:t>
            </a:r>
            <a:r>
              <a:rPr lang="en-IN" sz="2400" b="1" dirty="0" smtClean="0"/>
              <a:t> </a:t>
            </a:r>
            <a:r>
              <a:rPr lang="en-IN" sz="2400" dirty="0" smtClean="0"/>
              <a:t>based on </a:t>
            </a:r>
            <a:r>
              <a:rPr lang="en-IN" sz="2400" b="1" dirty="0" err="1" smtClean="0"/>
              <a:t>sectoral</a:t>
            </a:r>
            <a:r>
              <a:rPr lang="en-IN" sz="2400" b="1" dirty="0" smtClean="0"/>
              <a:t> Scores</a:t>
            </a:r>
          </a:p>
          <a:p>
            <a:pPr lvl="1" algn="just"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v"/>
            </a:pPr>
            <a:r>
              <a:rPr lang="en-IN" sz="2400" dirty="0" smtClean="0"/>
              <a:t>Cluster Specific Package</a:t>
            </a:r>
            <a:r>
              <a:rPr lang="en-IN" sz="2400" b="1" dirty="0" smtClean="0"/>
              <a:t> </a:t>
            </a:r>
            <a:r>
              <a:rPr lang="en-IN" sz="2400" dirty="0" smtClean="0"/>
              <a:t>based on </a:t>
            </a:r>
            <a:r>
              <a:rPr lang="en-IN" sz="2400" b="1" dirty="0" smtClean="0"/>
              <a:t>region specific Scores</a:t>
            </a:r>
          </a:p>
          <a:p>
            <a:pPr lvl="1" algn="just">
              <a:lnSpc>
                <a:spcPct val="120000"/>
              </a:lnSpc>
              <a:spcAft>
                <a:spcPts val="1200"/>
              </a:spcAft>
              <a:buFont typeface="Wingdings" pitchFamily="2" charset="2"/>
              <a:buChar char="v"/>
            </a:pPr>
            <a:r>
              <a:rPr lang="en-IN" sz="2400" dirty="0" smtClean="0"/>
              <a:t>Rice Mill/ </a:t>
            </a:r>
            <a:r>
              <a:rPr lang="en-IN" sz="2400" dirty="0" err="1" smtClean="0"/>
              <a:t>Dal</a:t>
            </a:r>
            <a:r>
              <a:rPr lang="en-IN" sz="2400" dirty="0" smtClean="0"/>
              <a:t> Mill plus scheme to provide loans for acquisition of fixed assets and working capital needs for rice millers and </a:t>
            </a:r>
            <a:r>
              <a:rPr lang="en-IN" sz="2400" dirty="0" err="1" smtClean="0"/>
              <a:t>dal</a:t>
            </a:r>
            <a:r>
              <a:rPr lang="en-IN" sz="2400" dirty="0" smtClean="0"/>
              <a:t> millers based on </a:t>
            </a:r>
            <a:r>
              <a:rPr lang="en-IN" sz="2400" b="1" dirty="0" smtClean="0"/>
              <a:t>activity specific Scores</a:t>
            </a:r>
          </a:p>
        </p:txBody>
      </p:sp>
    </p:spTree>
    <p:extLst>
      <p:ext uri="{BB962C8B-B14F-4D97-AF65-F5344CB8AC3E}">
        <p14:creationId xmlns:p14="http://schemas.microsoft.com/office/powerpoint/2010/main" val="144064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5776"/>
            <a:ext cx="9144000" cy="1504976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2400" b="1" dirty="0" smtClean="0"/>
              <a:t>New platform for financing of receivables &amp; PSL Certificates</a:t>
            </a:r>
          </a:p>
          <a:p>
            <a:endParaRPr lang="en-GB" sz="3600" b="1" dirty="0" smtClean="0"/>
          </a:p>
          <a:p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80328" cy="4400568"/>
          </a:xfrm>
        </p:spPr>
        <p:txBody>
          <a:bodyPr>
            <a:noAutofit/>
          </a:bodyPr>
          <a:lstStyle/>
          <a:p>
            <a:pPr lvl="1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b="1" dirty="0" err="1" smtClean="0"/>
              <a:t>TReDS</a:t>
            </a:r>
            <a:endParaRPr lang="en-IN" sz="1800" b="1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IN" sz="1800" dirty="0" smtClean="0"/>
              <a:t>RBI has recently issued licenses to three entities for operating the Trade Receivable Discounting System (</a:t>
            </a:r>
            <a:r>
              <a:rPr lang="en-IN" sz="1800" dirty="0" err="1" smtClean="0"/>
              <a:t>TReDS</a:t>
            </a:r>
            <a:r>
              <a:rPr lang="en-IN" sz="1800" dirty="0" smtClean="0"/>
              <a:t>)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IN" sz="1800" dirty="0" smtClean="0"/>
              <a:t>This would address a major issue faced by MSMEs i.e. timely realization of receivables. 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IN" sz="1800" dirty="0" smtClean="0"/>
              <a:t>Needs wholehearted support from all the major stakeholders, i.e. the large corporates, the PSUs and eventually, the Government enterprises. </a:t>
            </a:r>
            <a:endParaRPr lang="en-GB" sz="18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GB" sz="1800" dirty="0" smtClean="0"/>
              <a:t>Priority Sector Lending </a:t>
            </a:r>
            <a:endParaRPr lang="en-IN" sz="18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IN" sz="1800" dirty="0" smtClean="0"/>
              <a:t>Medium enterprises have been brought within the ambit of priority sector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IN" sz="1800" dirty="0" smtClean="0"/>
              <a:t>Loans to medium enterprises in the manufacturing sector and those up to Rs. 10 </a:t>
            </a:r>
            <a:r>
              <a:rPr lang="en-IN" sz="1800" dirty="0" err="1" smtClean="0"/>
              <a:t>crore</a:t>
            </a:r>
            <a:r>
              <a:rPr lang="en-IN" sz="1800" dirty="0" smtClean="0"/>
              <a:t> in the service sector now qualify for priority sector classification.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IN" sz="1800" dirty="0" smtClean="0"/>
              <a:t>The target for banks’ lending to micro enterprises has been progressively increased to 7 percent by March 2016 and 7.5 percent by March 2017</a:t>
            </a:r>
            <a:endParaRPr lang="en-GB" sz="1800" dirty="0" smtClean="0"/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GB" sz="1800" dirty="0" smtClean="0"/>
              <a:t>PSL certificates becomes trade 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Peer-to-peer lending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/>
          </a:bodyPr>
          <a:lstStyle/>
          <a:p>
            <a:r>
              <a:rPr lang="en-IN" sz="1800" dirty="0"/>
              <a:t>Peer-to-peer lending, </a:t>
            </a:r>
            <a:r>
              <a:rPr lang="en-IN" sz="1800" dirty="0" smtClean="0"/>
              <a:t>is </a:t>
            </a:r>
            <a:r>
              <a:rPr lang="en-IN" sz="1800" dirty="0"/>
              <a:t>the practice of lending money to individuals or businesses through online services that match lenders directly with borrowers. </a:t>
            </a:r>
            <a:endParaRPr lang="en-IN" sz="1800" dirty="0" smtClean="0"/>
          </a:p>
          <a:p>
            <a:r>
              <a:rPr lang="en-IN" sz="1800" dirty="0" smtClean="0"/>
              <a:t>Since </a:t>
            </a:r>
            <a:r>
              <a:rPr lang="en-IN" sz="1800" dirty="0"/>
              <a:t>the peer-to-peer lending companies offering these services operate entirely online, they can run with lower overhead and provide the service more cheaply than traditional financial institutions. </a:t>
            </a:r>
            <a:endParaRPr lang="en-IN" sz="1800" dirty="0" smtClean="0"/>
          </a:p>
          <a:p>
            <a:r>
              <a:rPr lang="en-IN" sz="1800" dirty="0" smtClean="0"/>
              <a:t>As </a:t>
            </a:r>
            <a:r>
              <a:rPr lang="en-IN" sz="1800" dirty="0"/>
              <a:t>a result, lenders often earn higher returns compared to savings and investment products offered by banks, while borrowers can borrow money at lower interest </a:t>
            </a:r>
            <a:r>
              <a:rPr lang="en-IN" sz="1800" dirty="0" smtClean="0"/>
              <a:t>rates.</a:t>
            </a:r>
          </a:p>
          <a:p>
            <a:r>
              <a:rPr lang="en-IN" sz="1800" dirty="0"/>
              <a:t>In India, peer-to-peer lending is currently unregulated. </a:t>
            </a:r>
            <a:endParaRPr lang="en-IN" sz="1800" dirty="0" smtClean="0"/>
          </a:p>
          <a:p>
            <a:r>
              <a:rPr lang="en-IN" sz="1800" dirty="0" smtClean="0"/>
              <a:t>Most </a:t>
            </a:r>
            <a:r>
              <a:rPr lang="en-IN" sz="1800" dirty="0"/>
              <a:t>P2P platforms are in nascent stages.</a:t>
            </a:r>
          </a:p>
          <a:p>
            <a:r>
              <a:rPr lang="en-IN" sz="1800" dirty="0" smtClean="0"/>
              <a:t>Several </a:t>
            </a:r>
            <a:r>
              <a:rPr lang="en-IN" sz="1800" dirty="0"/>
              <a:t>peer-to-peer lending services initiated operation and loan origination during 2012, </a:t>
            </a:r>
            <a:r>
              <a:rPr lang="en-GB" sz="1800" dirty="0" err="1" smtClean="0"/>
              <a:t>neogrowth.in</a:t>
            </a:r>
            <a:r>
              <a:rPr lang="en-GB" sz="1800" dirty="0" smtClean="0"/>
              <a:t>, smecorner.com, capital float.com are some examples</a:t>
            </a:r>
          </a:p>
          <a:p>
            <a:endParaRPr lang="en-IN" sz="1800" dirty="0" smtClean="0"/>
          </a:p>
          <a:p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977676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smtClean="0"/>
              <a:t>Growth Drivers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6390"/>
            <a:ext cx="8229600" cy="5067320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n-IN" sz="2400" dirty="0" smtClean="0"/>
              <a:t>The Government of India has launched Rs.10000 </a:t>
            </a:r>
            <a:r>
              <a:rPr lang="en-IN" sz="2400" dirty="0" err="1" smtClean="0"/>
              <a:t>cr</a:t>
            </a:r>
            <a:r>
              <a:rPr lang="en-IN" sz="2400" dirty="0" smtClean="0"/>
              <a:t> </a:t>
            </a:r>
            <a:r>
              <a:rPr lang="en-IN" sz="2400" dirty="0" err="1" smtClean="0"/>
              <a:t>startup</a:t>
            </a:r>
            <a:r>
              <a:rPr lang="en-IN" sz="2400" dirty="0" smtClean="0"/>
              <a:t> fund in Union budget 2014-15 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n-IN" sz="2400" dirty="0" smtClean="0"/>
              <a:t>Out of above, Rs 2,000 </a:t>
            </a:r>
            <a:r>
              <a:rPr lang="en-IN" sz="2400" dirty="0" err="1" smtClean="0"/>
              <a:t>crore</a:t>
            </a:r>
            <a:r>
              <a:rPr lang="en-IN" sz="2400" dirty="0" smtClean="0"/>
              <a:t> has been </a:t>
            </a:r>
            <a:r>
              <a:rPr lang="en-IN" sz="2400" dirty="0" err="1" smtClean="0"/>
              <a:t>channelised</a:t>
            </a:r>
            <a:r>
              <a:rPr lang="en-IN" sz="2400" dirty="0" smtClean="0"/>
              <a:t> through the India Aspiration Fund. (Managed by SIDBI)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n-IN" sz="2400" dirty="0" smtClean="0"/>
              <a:t>In order to boost innovative product companies, Government has launched ‘Bank of Ideas and Innovations’ program.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en-IN" sz="2400" dirty="0" smtClean="0"/>
              <a:t>RBI’s in-principle approvals for 10 Small Finance Banks (SFBs).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smtClean="0"/>
              <a:t>Growth Drivers</a:t>
            </a:r>
          </a:p>
          <a:p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76390"/>
            <a:ext cx="8229600" cy="5067320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n-IN" sz="2100" dirty="0" smtClean="0"/>
              <a:t>Government backed ‘</a:t>
            </a:r>
            <a:r>
              <a:rPr lang="en-IN" sz="2100" dirty="0" err="1" smtClean="0"/>
              <a:t>Pradhan</a:t>
            </a:r>
            <a:r>
              <a:rPr lang="en-IN" sz="2100" dirty="0" smtClean="0"/>
              <a:t> </a:t>
            </a:r>
            <a:r>
              <a:rPr lang="en-IN" sz="2100" dirty="0" err="1" smtClean="0"/>
              <a:t>Mantri</a:t>
            </a:r>
            <a:r>
              <a:rPr lang="en-IN" sz="2100" dirty="0" smtClean="0"/>
              <a:t> Micro Units Development and Refinance Agency Limited (MUDRA)’ starts with an initial corpus of Rs. 20,000 </a:t>
            </a:r>
            <a:r>
              <a:rPr lang="en-IN" sz="2100" dirty="0" err="1" smtClean="0"/>
              <a:t>crore</a:t>
            </a:r>
            <a:r>
              <a:rPr lang="en-IN" sz="2100" dirty="0" smtClean="0"/>
              <a:t> to extend benefits to around 10 </a:t>
            </a:r>
            <a:r>
              <a:rPr lang="en-IN" sz="2100" dirty="0" err="1" smtClean="0"/>
              <a:t>lakhs</a:t>
            </a:r>
            <a:r>
              <a:rPr lang="en-IN" sz="2100" dirty="0" smtClean="0"/>
              <a:t> SMEs. 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n-IN" sz="2100" dirty="0" smtClean="0"/>
              <a:t>State specific programs to encourage small businesses (Kerala State Self Entrepreneur Development Mission (KSSEDM),  Maharashtra Centre for Entrepreneurship Development,  Rajasthan </a:t>
            </a:r>
            <a:r>
              <a:rPr lang="en-IN" sz="2100" dirty="0" err="1" smtClean="0"/>
              <a:t>Startup</a:t>
            </a:r>
            <a:r>
              <a:rPr lang="en-IN" sz="2100" dirty="0" smtClean="0"/>
              <a:t> Fest, etc.)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n-US" sz="2100" dirty="0" smtClean="0"/>
              <a:t>Mandates to all Central Government Ministries/ Departments and PSUs to procure 20% of their annual procurements from MSMESs</a:t>
            </a:r>
            <a:endParaRPr lang="en-IN" sz="2100" dirty="0" smtClean="0"/>
          </a:p>
          <a:p>
            <a:pPr lvl="0" algn="just">
              <a:spcBef>
                <a:spcPts val="0"/>
              </a:spcBef>
              <a:spcAft>
                <a:spcPts val="1200"/>
              </a:spcAft>
            </a:pPr>
            <a:r>
              <a:rPr lang="en-IN" sz="2100" dirty="0" err="1" smtClean="0"/>
              <a:t>Udyog</a:t>
            </a:r>
            <a:r>
              <a:rPr lang="en-IN" sz="2100" dirty="0" smtClean="0"/>
              <a:t> </a:t>
            </a:r>
            <a:r>
              <a:rPr lang="en-IN" sz="2100" dirty="0" err="1" smtClean="0"/>
              <a:t>Aadhaar</a:t>
            </a:r>
            <a:r>
              <a:rPr lang="en-IN" sz="2100" dirty="0" smtClean="0"/>
              <a:t>,  Start-up India, Make in India and steps for improving “Ease of Doing Business”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Innovation to drive growth and </a:t>
            </a:r>
            <a:r>
              <a:rPr lang="en-GB" b="1" smtClean="0"/>
              <a:t>productivity gains</a:t>
            </a:r>
          </a:p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en-IN" sz="2400" b="1" dirty="0" smtClean="0"/>
              <a:t>‘SBI </a:t>
            </a:r>
            <a:r>
              <a:rPr lang="en-IN" sz="2400" b="1" dirty="0" err="1" smtClean="0"/>
              <a:t>InCube</a:t>
            </a:r>
            <a:r>
              <a:rPr lang="en-IN" sz="2400" b="1" dirty="0" smtClean="0"/>
              <a:t>’</a:t>
            </a:r>
            <a:r>
              <a:rPr lang="en-IN" sz="2400" dirty="0" smtClean="0"/>
              <a:t>, a dedicated branch at Bangalore, for Start-ups. </a:t>
            </a:r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endParaRPr lang="en-IN" sz="2400" dirty="0" smtClean="0"/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en-IN" sz="2400" dirty="0" smtClean="0"/>
              <a:t>SBI InCube would offer advisory services to the entrepreneurs under one roof </a:t>
            </a:r>
            <a:endParaRPr lang="en-GB" sz="2400" dirty="0" smtClean="0"/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endParaRPr lang="en-GB" sz="2400" dirty="0" smtClean="0"/>
          </a:p>
          <a:p>
            <a:pPr algn="just">
              <a:spcBef>
                <a:spcPts val="0"/>
              </a:spcBef>
              <a:spcAft>
                <a:spcPts val="1000"/>
              </a:spcAft>
            </a:pPr>
            <a:r>
              <a:rPr lang="en-GB" sz="2400" dirty="0" smtClean="0"/>
              <a:t>Venture capital/angle funding in the initial years. Bank lending on maturity </a:t>
            </a:r>
            <a:endParaRPr lang="en-IN" sz="2400" dirty="0" smtClean="0"/>
          </a:p>
          <a:p>
            <a:pPr marL="0" lvl="0" indent="0" algn="just">
              <a:spcBef>
                <a:spcPts val="0"/>
              </a:spcBef>
              <a:spcAft>
                <a:spcPts val="1000"/>
              </a:spcAft>
              <a:buNone/>
            </a:pPr>
            <a:endParaRPr lang="en-IN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0000FF"/>
      </a:hlink>
      <a:folHlink>
        <a:srgbClr val="FF00FF"/>
      </a:folHlink>
    </a:clrScheme>
    <a:fontScheme name="Angle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Franklin Gothic Book"/>
            <a:ea typeface="Franklin Gothic Book"/>
            <a:cs typeface="Franklin Gothic Book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476</TotalTime>
  <Words>690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Trend in Credit Growth in last 3 years</vt:lpstr>
      <vt:lpstr>How technology is changing SME financing</vt:lpstr>
      <vt:lpstr>How technology is changing SME financing</vt:lpstr>
      <vt:lpstr>Scoring models in SME lending </vt:lpstr>
      <vt:lpstr>   New platform for financing of receivables &amp; PSL Certificates  </vt:lpstr>
      <vt:lpstr>Peer-to-peer lending</vt:lpstr>
      <vt:lpstr>Growth Drivers</vt:lpstr>
      <vt:lpstr>Growth Drivers </vt:lpstr>
      <vt:lpstr>Innovation to drive growth and productivity gains </vt:lpstr>
      <vt:lpstr>What is needed ?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Risk Management  in SME Business Early Warning Signals Supervision &amp; Monitoring.  CGM Conclave 10th to 12th April 2016                                               CGM SME                                                                               CGM Patna Circle                                                         CGM Thiruvanthapuram Circe</dc:title>
  <dc:creator>HP-PC</dc:creator>
  <cp:lastModifiedBy>SanjayMehta</cp:lastModifiedBy>
  <cp:revision>114</cp:revision>
  <dcterms:modified xsi:type="dcterms:W3CDTF">2016-04-18T07:10:57Z</dcterms:modified>
</cp:coreProperties>
</file>